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6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EA7721-02F9-4952-A962-FE5242780451}" type="datetimeFigureOut">
              <a:rPr lang="ru-RU" smtClean="0"/>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101869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EA7721-02F9-4952-A962-FE5242780451}" type="datetimeFigureOut">
              <a:rPr lang="ru-RU" smtClean="0"/>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3515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EA7721-02F9-4952-A962-FE5242780451}" type="datetimeFigureOut">
              <a:rPr lang="ru-RU" smtClean="0"/>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4833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EA7721-02F9-4952-A962-FE5242780451}" type="datetimeFigureOut">
              <a:rPr lang="ru-RU" smtClean="0"/>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267851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EA7721-02F9-4952-A962-FE5242780451}" type="datetimeFigureOut">
              <a:rPr lang="ru-RU" smtClean="0"/>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119694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EA7721-02F9-4952-A962-FE5242780451}" type="datetimeFigureOut">
              <a:rPr lang="ru-RU" smtClean="0"/>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366402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EA7721-02F9-4952-A962-FE5242780451}" type="datetimeFigureOut">
              <a:rPr lang="ru-RU" smtClean="0"/>
              <a:t>10.03.2019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388412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EA7721-02F9-4952-A962-FE5242780451}" type="datetimeFigureOut">
              <a:rPr lang="ru-RU" smtClean="0"/>
              <a:t>10.03.2019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14567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EA7721-02F9-4952-A962-FE5242780451}" type="datetimeFigureOut">
              <a:rPr lang="ru-RU" smtClean="0"/>
              <a:t>10.03.2019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169897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EA7721-02F9-4952-A962-FE5242780451}" type="datetimeFigureOut">
              <a:rPr lang="ru-RU" smtClean="0"/>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305952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EA7721-02F9-4952-A962-FE5242780451}" type="datetimeFigureOut">
              <a:rPr lang="ru-RU" smtClean="0"/>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72E624-669C-445D-B314-51A68876DEF6}" type="slidenum">
              <a:rPr lang="ru-RU" smtClean="0"/>
              <a:t>‹#›</a:t>
            </a:fld>
            <a:endParaRPr lang="ru-RU"/>
          </a:p>
        </p:txBody>
      </p:sp>
    </p:spTree>
    <p:extLst>
      <p:ext uri="{BB962C8B-B14F-4D97-AF65-F5344CB8AC3E}">
        <p14:creationId xmlns:p14="http://schemas.microsoft.com/office/powerpoint/2010/main" val="320791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A7721-02F9-4952-A962-FE5242780451}" type="datetimeFigureOut">
              <a:rPr lang="ru-RU" smtClean="0"/>
              <a:t>10.03.2019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2E624-669C-445D-B314-51A68876DEF6}" type="slidenum">
              <a:rPr lang="ru-RU" smtClean="0"/>
              <a:t>‹#›</a:t>
            </a:fld>
            <a:endParaRPr lang="ru-RU"/>
          </a:p>
        </p:txBody>
      </p:sp>
    </p:spTree>
    <p:extLst>
      <p:ext uri="{BB962C8B-B14F-4D97-AF65-F5344CB8AC3E}">
        <p14:creationId xmlns:p14="http://schemas.microsoft.com/office/powerpoint/2010/main" val="2063874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9" y="0"/>
            <a:ext cx="9144000" cy="6857999"/>
          </a:xfrm>
          <a:prstGeom prst="rect">
            <a:avLst/>
          </a:prstGeom>
        </p:spPr>
      </p:pic>
      <p:sp>
        <p:nvSpPr>
          <p:cNvPr id="5" name="Прямоугольник 4"/>
          <p:cNvSpPr/>
          <p:nvPr/>
        </p:nvSpPr>
        <p:spPr>
          <a:xfrm>
            <a:off x="1331640" y="2708920"/>
            <a:ext cx="6552728" cy="1512168"/>
          </a:xfrm>
          <a:prstGeom prst="rect">
            <a:avLst/>
          </a:prstGeom>
          <a:noFill/>
        </p:spPr>
        <p:txBody>
          <a:bodyPr wrap="none" lIns="91440" tIns="45720" rIns="91440" bIns="45720">
            <a:prstTxWarp prst="textChevronInverted">
              <a:avLst/>
            </a:prstTxWarp>
            <a:spAutoFit/>
          </a:bodyPr>
          <a:lstStyle/>
          <a:p>
            <a:pPr algn="ctr"/>
            <a:r>
              <a:rPr lang="ru-RU" sz="5400" b="1" dirty="0" smtClean="0">
                <a:ln w="18000">
                  <a:solidFill>
                    <a:schemeClr val="tx1">
                      <a:lumMod val="95000"/>
                      <a:lumOff val="5000"/>
                    </a:schemeClr>
                  </a:solidFill>
                  <a:prstDash val="solid"/>
                  <a:miter lim="800000"/>
                </a:ln>
                <a:solidFill>
                  <a:schemeClr val="accent3">
                    <a:lumMod val="50000"/>
                  </a:schemeClr>
                </a:solidFill>
                <a:effectLst>
                  <a:outerShdw blurRad="25500" dist="23000" dir="7020000" algn="tl">
                    <a:srgbClr val="000000">
                      <a:alpha val="50000"/>
                    </a:srgbClr>
                  </a:outerShdw>
                </a:effectLst>
              </a:rPr>
              <a:t>Школьная</a:t>
            </a: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ru-RU" sz="5400" b="1" dirty="0" smtClean="0">
                <a:ln w="18000">
                  <a:solidFill>
                    <a:schemeClr val="tx1">
                      <a:lumMod val="95000"/>
                      <a:lumOff val="5000"/>
                    </a:schemeClr>
                  </a:solidFill>
                  <a:prstDash val="solid"/>
                  <a:miter lim="800000"/>
                </a:ln>
                <a:solidFill>
                  <a:schemeClr val="accent3">
                    <a:lumMod val="50000"/>
                  </a:schemeClr>
                </a:solidFill>
                <a:effectLst>
                  <a:outerShdw blurRad="25500" dist="23000" dir="7020000" algn="tl">
                    <a:srgbClr val="000000">
                      <a:alpha val="50000"/>
                    </a:srgbClr>
                  </a:outerShdw>
                </a:effectLst>
              </a:rPr>
              <a:t>орбита</a:t>
            </a:r>
            <a:endParaRPr lang="ru-RU" sz="5400" b="1" cap="none" spc="0" dirty="0">
              <a:ln w="18000">
                <a:solidFill>
                  <a:schemeClr val="tx1">
                    <a:lumMod val="95000"/>
                    <a:lumOff val="5000"/>
                  </a:schemeClr>
                </a:solidFill>
                <a:prstDash val="solid"/>
                <a:miter lim="800000"/>
              </a:ln>
              <a:solidFill>
                <a:schemeClr val="accent3">
                  <a:lumMod val="50000"/>
                </a:schemeClr>
              </a:solidFill>
              <a:effectLst>
                <a:outerShdw blurRad="38100" dist="38100" dir="7020000" algn="tl">
                  <a:srgbClr val="000000">
                    <a:alpha val="35000"/>
                  </a:srgbClr>
                </a:outerShdw>
              </a:effectLst>
            </a:endParaRPr>
          </a:p>
        </p:txBody>
      </p:sp>
      <p:sp>
        <p:nvSpPr>
          <p:cNvPr id="6" name="Прямоугольник 5"/>
          <p:cNvSpPr/>
          <p:nvPr/>
        </p:nvSpPr>
        <p:spPr>
          <a:xfrm>
            <a:off x="899592" y="1124744"/>
            <a:ext cx="7336295"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spc="0" dirty="0" smtClean="0">
                <a:ln>
                  <a:solidFill>
                    <a:schemeClr val="accent3">
                      <a:lumMod val="50000"/>
                    </a:schemeClr>
                  </a:solidFill>
                </a:ln>
                <a:solidFill>
                  <a:schemeClr val="accent6">
                    <a:lumMod val="20000"/>
                    <a:lumOff val="8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МБОУ СОШ с.Дзуарикау</a:t>
            </a:r>
            <a:endParaRPr lang="ru-RU" sz="4400" b="1" cap="all" spc="0" dirty="0">
              <a:ln>
                <a:solidFill>
                  <a:schemeClr val="accent3">
                    <a:lumMod val="50000"/>
                  </a:schemeClr>
                </a:solidFill>
              </a:ln>
              <a:solidFill>
                <a:schemeClr val="accent6">
                  <a:lumMod val="20000"/>
                  <a:lumOff val="8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7" name="TextBox 6"/>
          <p:cNvSpPr txBox="1"/>
          <p:nvPr/>
        </p:nvSpPr>
        <p:spPr>
          <a:xfrm>
            <a:off x="1242710" y="4558309"/>
            <a:ext cx="6783540" cy="584775"/>
          </a:xfrm>
          <a:prstGeom prst="rect">
            <a:avLst/>
          </a:prstGeom>
          <a:noFill/>
        </p:spPr>
        <p:txBody>
          <a:bodyPr wrap="square" rtlCol="0">
            <a:spAutoFit/>
          </a:bodyPr>
          <a:lstStyle/>
          <a:p>
            <a:r>
              <a:rPr lang="ru-RU" sz="3200" dirty="0" smtClean="0">
                <a:latin typeface="Times New Roman" pitchFamily="18" charset="0"/>
                <a:cs typeface="Times New Roman" pitchFamily="18" charset="0"/>
              </a:rPr>
              <a:t>(Военно-патриотическое воспитание)</a:t>
            </a:r>
            <a:endParaRPr lang="ru-RU" sz="3200" dirty="0">
              <a:latin typeface="Times New Roman" pitchFamily="18" charset="0"/>
              <a:cs typeface="Times New Roman" pitchFamily="18" charset="0"/>
            </a:endParaRPr>
          </a:p>
        </p:txBody>
      </p:sp>
      <p:sp>
        <p:nvSpPr>
          <p:cNvPr id="8" name="TextBox 7"/>
          <p:cNvSpPr txBox="1"/>
          <p:nvPr/>
        </p:nvSpPr>
        <p:spPr>
          <a:xfrm rot="19934196">
            <a:off x="1095751" y="1174846"/>
            <a:ext cx="1656184" cy="1200329"/>
          </a:xfrm>
          <a:prstGeom prst="rect">
            <a:avLst/>
          </a:prstGeom>
          <a:noFill/>
        </p:spPr>
        <p:txBody>
          <a:bodyPr wrap="square" rtlCol="0">
            <a:spAutoFit/>
          </a:bodyPr>
          <a:lstStyle/>
          <a:p>
            <a:r>
              <a:rPr lang="ru-RU" sz="2400" dirty="0" smtClean="0">
                <a:latin typeface="Times New Roman" pitchFamily="18" charset="0"/>
                <a:cs typeface="Times New Roman" pitchFamily="18" charset="0"/>
              </a:rPr>
              <a:t>Газета №2</a:t>
            </a:r>
          </a:p>
          <a:p>
            <a:r>
              <a:rPr lang="ru-RU" sz="2400" dirty="0" smtClean="0">
                <a:latin typeface="Times New Roman" pitchFamily="18" charset="0"/>
                <a:cs typeface="Times New Roman" pitchFamily="18" charset="0"/>
              </a:rPr>
              <a:t>Февраль</a:t>
            </a:r>
          </a:p>
          <a:p>
            <a:r>
              <a:rPr lang="ru-RU" sz="2400" dirty="0" smtClean="0">
                <a:latin typeface="Times New Roman" pitchFamily="18" charset="0"/>
                <a:cs typeface="Times New Roman" pitchFamily="18" charset="0"/>
              </a:rPr>
              <a:t>2019 г.</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18292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 y="-79206"/>
            <a:ext cx="9249607" cy="6937205"/>
          </a:xfrm>
          <a:prstGeom prst="rect">
            <a:avLst/>
          </a:prstGeom>
        </p:spPr>
      </p:pic>
      <p:sp>
        <p:nvSpPr>
          <p:cNvPr id="3" name="Объект 2"/>
          <p:cNvSpPr>
            <a:spLocks noGrp="1"/>
          </p:cNvSpPr>
          <p:nvPr>
            <p:ph idx="1"/>
          </p:nvPr>
        </p:nvSpPr>
        <p:spPr>
          <a:xfrm>
            <a:off x="179512" y="937607"/>
            <a:ext cx="5111209" cy="2476872"/>
          </a:xfrm>
        </p:spPr>
        <p:txBody>
          <a:bodyPr>
            <a:noAutofit/>
          </a:bodyPr>
          <a:lstStyle/>
          <a:p>
            <a:pPr marL="0" indent="0">
              <a:buNone/>
            </a:pPr>
            <a:r>
              <a:rPr lang="ru-RU" sz="1400" dirty="0" smtClean="0">
                <a:latin typeface="Times New Roman" pitchFamily="18" charset="0"/>
                <a:cs typeface="Times New Roman" pitchFamily="18" charset="0"/>
              </a:rPr>
              <a:t>В  канун праздника Дня защитников Отечества в школе состоялись мероприятия, как дань памяти всем защитникам, выполнявшим свой долг в России и за ее пределами.    Для учащихся 10 класса в библиотеке школы состоялась презентация книги Сергея Коломнина «Мы свой долг выполнили! Ангола: 1975-1991». </a:t>
            </a:r>
          </a:p>
          <a:p>
            <a:pPr marL="0" indent="0">
              <a:buNone/>
            </a:pPr>
            <a:r>
              <a:rPr lang="ru-RU" sz="1400" dirty="0" smtClean="0">
                <a:latin typeface="Times New Roman" pitchFamily="18" charset="0"/>
                <a:cs typeface="Times New Roman" pitchFamily="18" charset="0"/>
              </a:rPr>
              <a:t> Этот замечательный сборник подарил библиотеке автор – военный переводчик, пресс-секретарь  Союза ветеранов Анголы, как награда за хорошую поисковую работу. </a:t>
            </a:r>
          </a:p>
          <a:p>
            <a:pPr marL="0" indent="0">
              <a:buNone/>
            </a:pPr>
            <a:r>
              <a:rPr lang="ru-RU" sz="1400" dirty="0" smtClean="0">
                <a:latin typeface="Times New Roman" pitchFamily="18" charset="0"/>
                <a:cs typeface="Times New Roman" pitchFamily="18" charset="0"/>
              </a:rPr>
              <a:t> Книга содержит фото и документы тех лет, воспоминания представителей практически всех категорий военных специалистов и их жен, которые находились на передовых позициях в ангольской войне. </a:t>
            </a:r>
          </a:p>
        </p:txBody>
      </p:sp>
      <p:sp>
        <p:nvSpPr>
          <p:cNvPr id="4" name="Прямоугольник 3"/>
          <p:cNvSpPr/>
          <p:nvPr/>
        </p:nvSpPr>
        <p:spPr>
          <a:xfrm>
            <a:off x="-12229" y="116632"/>
            <a:ext cx="916847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38100">
                  <a:solidFill>
                    <a:schemeClr val="tx1">
                      <a:lumMod val="95000"/>
                      <a:lumOff val="5000"/>
                    </a:schemeClr>
                  </a:solidFill>
                </a:ln>
                <a:solidFill>
                  <a:srgbClr val="00B050"/>
                </a:solidFill>
                <a:effectLst>
                  <a:reflection blurRad="12700" stA="50000" endPos="50000" dist="5000" dir="5400000" sy="-100000" rotWithShape="0"/>
                </a:effectLst>
              </a:rPr>
              <a:t>Мы свой долг выполнили</a:t>
            </a:r>
            <a:endParaRPr lang="ru-RU" sz="5400" b="1" cap="all" spc="0" dirty="0">
              <a:ln w="38100">
                <a:solidFill>
                  <a:schemeClr val="tx1">
                    <a:lumMod val="95000"/>
                    <a:lumOff val="5000"/>
                  </a:schemeClr>
                </a:solidFill>
              </a:ln>
              <a:solidFill>
                <a:srgbClr val="00B050"/>
              </a:solidFill>
              <a:effectLst>
                <a:reflection blurRad="12700" stA="50000" endPos="50000" dist="5000" dir="5400000" sy="-100000" rotWithShape="0"/>
              </a:effectLst>
            </a:endParaRP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12773"/>
          <a:stretch/>
        </p:blipFill>
        <p:spPr>
          <a:xfrm>
            <a:off x="5290721" y="1484784"/>
            <a:ext cx="3819917" cy="2763659"/>
          </a:xfrm>
          <a:prstGeom prst="rect">
            <a:avLst/>
          </a:prstGeom>
        </p:spPr>
      </p:pic>
      <p:sp>
        <p:nvSpPr>
          <p:cNvPr id="8" name="TextBox 7"/>
          <p:cNvSpPr txBox="1"/>
          <p:nvPr/>
        </p:nvSpPr>
        <p:spPr>
          <a:xfrm>
            <a:off x="2198829" y="3811012"/>
            <a:ext cx="3094984" cy="3046988"/>
          </a:xfrm>
          <a:prstGeom prst="rect">
            <a:avLst/>
          </a:prstGeom>
          <a:noFill/>
        </p:spPr>
        <p:txBody>
          <a:bodyPr wrap="square" rtlCol="0">
            <a:spAutoFit/>
          </a:bodyPr>
          <a:lstStyle/>
          <a:p>
            <a:pPr lvl="0">
              <a:spcBef>
                <a:spcPct val="20000"/>
              </a:spcBef>
            </a:pPr>
            <a:r>
              <a:rPr lang="ru-RU" sz="1600" dirty="0">
                <a:solidFill>
                  <a:prstClr val="black"/>
                </a:solidFill>
                <a:latin typeface="Times New Roman" pitchFamily="18" charset="0"/>
                <a:cs typeface="Times New Roman" pitchFamily="18" charset="0"/>
              </a:rPr>
              <a:t> Уч-ся были заинтригованы тем, что на стр. 41 есть фото нашего односельчанина  </a:t>
            </a:r>
            <a:r>
              <a:rPr lang="ru-RU" sz="1600" dirty="0" err="1">
                <a:solidFill>
                  <a:prstClr val="black"/>
                </a:solidFill>
                <a:latin typeface="Times New Roman" pitchFamily="18" charset="0"/>
                <a:cs typeface="Times New Roman" pitchFamily="18" charset="0"/>
              </a:rPr>
              <a:t>Хаджимурата</a:t>
            </a:r>
            <a:r>
              <a:rPr lang="ru-RU" sz="1600" dirty="0">
                <a:solidFill>
                  <a:prstClr val="black"/>
                </a:solidFill>
                <a:latin typeface="Times New Roman" pitchFamily="18" charset="0"/>
                <a:cs typeface="Times New Roman" pitchFamily="18" charset="0"/>
              </a:rPr>
              <a:t>. </a:t>
            </a:r>
            <a:r>
              <a:rPr lang="ru-RU" sz="1600" dirty="0" err="1">
                <a:solidFill>
                  <a:prstClr val="black"/>
                </a:solidFill>
                <a:latin typeface="Times New Roman" pitchFamily="18" charset="0"/>
                <a:cs typeface="Times New Roman" pitchFamily="18" charset="0"/>
              </a:rPr>
              <a:t>Хаджимурат</a:t>
            </a:r>
            <a:r>
              <a:rPr lang="ru-RU" sz="1600" dirty="0">
                <a:solidFill>
                  <a:prstClr val="black"/>
                </a:solidFill>
                <a:latin typeface="Times New Roman" pitchFamily="18" charset="0"/>
                <a:cs typeface="Times New Roman" pitchFamily="18" charset="0"/>
              </a:rPr>
              <a:t> </a:t>
            </a:r>
            <a:r>
              <a:rPr lang="ru-RU" sz="1600" dirty="0" err="1">
                <a:solidFill>
                  <a:prstClr val="black"/>
                </a:solidFill>
                <a:latin typeface="Times New Roman" pitchFamily="18" charset="0"/>
                <a:cs typeface="Times New Roman" pitchFamily="18" charset="0"/>
              </a:rPr>
              <a:t>Сахангериевич</a:t>
            </a:r>
            <a:r>
              <a:rPr lang="ru-RU" sz="1600" dirty="0">
                <a:solidFill>
                  <a:prstClr val="black"/>
                </a:solidFill>
                <a:latin typeface="Times New Roman" pitchFamily="18" charset="0"/>
                <a:cs typeface="Times New Roman" pitchFamily="18" charset="0"/>
              </a:rPr>
              <a:t>- полковник, </a:t>
            </a:r>
            <a:r>
              <a:rPr lang="ru-RU" sz="1600" dirty="0" err="1">
                <a:solidFill>
                  <a:prstClr val="black"/>
                </a:solidFill>
                <a:latin typeface="Times New Roman" pitchFamily="18" charset="0"/>
                <a:cs typeface="Times New Roman" pitchFamily="18" charset="0"/>
              </a:rPr>
              <a:t>советник.с</a:t>
            </a:r>
            <a:r>
              <a:rPr lang="ru-RU" sz="1600" dirty="0">
                <a:solidFill>
                  <a:prstClr val="black"/>
                </a:solidFill>
                <a:latin typeface="Times New Roman" pitchFamily="18" charset="0"/>
                <a:cs typeface="Times New Roman" pitchFamily="18" charset="0"/>
              </a:rPr>
              <a:t> честью выполнил свой интернациональный и служебный долг в Анголе, за что был награжден Орденом «За службу Родине». Он- достойный пример для подрастающего поколения</a:t>
            </a:r>
            <a:r>
              <a:rPr lang="ru-RU" sz="1600" dirty="0" smtClean="0">
                <a:solidFill>
                  <a:prstClr val="black"/>
                </a:solidFill>
                <a:latin typeface="Times New Roman" pitchFamily="18" charset="0"/>
                <a:cs typeface="Times New Roman" pitchFamily="18" charset="0"/>
              </a:rPr>
              <a:t>.</a:t>
            </a:r>
            <a:endParaRPr lang="ru-RU" sz="1600" dirty="0">
              <a:solidFill>
                <a:prstClr val="black"/>
              </a:solidFill>
              <a:latin typeface="Times New Roman" pitchFamily="18" charset="0"/>
              <a:cs typeface="Times New Roman" pitchFamily="18" charset="0"/>
            </a:endParaRPr>
          </a:p>
        </p:txBody>
      </p:sp>
      <p:sp>
        <p:nvSpPr>
          <p:cNvPr id="9" name="TextBox 8"/>
          <p:cNvSpPr txBox="1"/>
          <p:nvPr/>
        </p:nvSpPr>
        <p:spPr>
          <a:xfrm>
            <a:off x="5290721" y="4227766"/>
            <a:ext cx="3963894" cy="2585323"/>
          </a:xfrm>
          <a:prstGeom prst="rect">
            <a:avLst/>
          </a:prstGeom>
          <a:noFill/>
        </p:spPr>
        <p:txBody>
          <a:bodyPr wrap="square" rtlCol="0">
            <a:spAutoFit/>
          </a:bodyPr>
          <a:lstStyle/>
          <a:p>
            <a:pPr lvl="0"/>
            <a:r>
              <a:rPr lang="ru-RU" sz="1600" dirty="0" err="1">
                <a:solidFill>
                  <a:prstClr val="black"/>
                </a:solidFill>
                <a:latin typeface="Times New Roman" pitchFamily="18" charset="0"/>
                <a:cs typeface="Times New Roman" pitchFamily="18" charset="0"/>
              </a:rPr>
              <a:t>Хаджимурат</a:t>
            </a:r>
            <a:r>
              <a:rPr lang="ru-RU" sz="1600" dirty="0">
                <a:solidFill>
                  <a:prstClr val="black"/>
                </a:solidFill>
                <a:latin typeface="Times New Roman" pitchFamily="18" charset="0"/>
                <a:cs typeface="Times New Roman" pitchFamily="18" charset="0"/>
              </a:rPr>
              <a:t> </a:t>
            </a:r>
            <a:r>
              <a:rPr lang="ru-RU" sz="1600" dirty="0" err="1">
                <a:solidFill>
                  <a:prstClr val="black"/>
                </a:solidFill>
                <a:latin typeface="Times New Roman" pitchFamily="18" charset="0"/>
                <a:cs typeface="Times New Roman" pitchFamily="18" charset="0"/>
              </a:rPr>
              <a:t>Сахангериевич</a:t>
            </a:r>
            <a:r>
              <a:rPr lang="ru-RU" sz="1600" dirty="0">
                <a:solidFill>
                  <a:prstClr val="black"/>
                </a:solidFill>
                <a:latin typeface="Times New Roman" pitchFamily="18" charset="0"/>
                <a:cs typeface="Times New Roman" pitchFamily="18" charset="0"/>
              </a:rPr>
              <a:t>- полковник, военный советник, с честью выполнил свой интернациональный долг в Анголе. В 1984 году за  отвагу и самоотверженность, проявленные при исполнении воинского долга,  за  успешное выполнение специального задания был награжден Орденом «За службу Родине в Вооруженных силах СССР». </a:t>
            </a:r>
            <a:endParaRPr lang="ru-RU" sz="16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14949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9" y="0"/>
            <a:ext cx="9144000" cy="6858000"/>
          </a:xfrm>
          <a:prstGeom prst="rect">
            <a:avLst/>
          </a:prstGeom>
        </p:spPr>
      </p:pic>
      <p:sp>
        <p:nvSpPr>
          <p:cNvPr id="3" name="Объект 2"/>
          <p:cNvSpPr>
            <a:spLocks noGrp="1"/>
          </p:cNvSpPr>
          <p:nvPr>
            <p:ph idx="1"/>
          </p:nvPr>
        </p:nvSpPr>
        <p:spPr>
          <a:xfrm>
            <a:off x="2411759" y="5157193"/>
            <a:ext cx="6624737" cy="1636866"/>
          </a:xfrm>
        </p:spPr>
        <p:txBody>
          <a:bodyPr>
            <a:normAutofit fontScale="55000" lnSpcReduction="20000"/>
          </a:bodyPr>
          <a:lstStyle/>
          <a:p>
            <a:pPr marL="0" indent="0">
              <a:buNone/>
            </a:pPr>
            <a:r>
              <a:rPr lang="ru-RU" dirty="0" smtClean="0"/>
              <a:t>25.03.19 г. </a:t>
            </a:r>
            <a:r>
              <a:rPr lang="ru-RU" dirty="0"/>
              <a:t>в школе состоялось мероприятие "Смотр песни и строя". В нем принимали участие ребята 5-10 классов. Они с огромной ответственностью и великим рвением защищали статус класса. Жюри распределило места: 1место- 10 класс, 2 место- 8 класс, 3 место- 6 класс. Директор школы поблагодарила учащихся за преданность своей истории и за достойные выступления.</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980728"/>
            <a:ext cx="6480720" cy="4176464"/>
          </a:xfrm>
          <a:prstGeom prst="rect">
            <a:avLst/>
          </a:prstGeom>
        </p:spPr>
      </p:pic>
      <p:sp>
        <p:nvSpPr>
          <p:cNvPr id="5" name="Прямоугольник 4"/>
          <p:cNvSpPr/>
          <p:nvPr/>
        </p:nvSpPr>
        <p:spPr>
          <a:xfrm>
            <a:off x="712062" y="188640"/>
            <a:ext cx="7359836" cy="923330"/>
          </a:xfrm>
          <a:prstGeom prst="rect">
            <a:avLst/>
          </a:prstGeom>
          <a:noFill/>
        </p:spPr>
        <p:txBody>
          <a:bodyPr wrap="none" lIns="91440" tIns="45720" rIns="91440" bIns="45720">
            <a:spAutoFit/>
          </a:bodyPr>
          <a:lstStyle/>
          <a:p>
            <a:pPr algn="ctr"/>
            <a:r>
              <a:rPr lang="ru-RU" sz="5400" b="1" cap="none" spc="0" dirty="0" smtClean="0">
                <a:ln w="17780" cmpd="sng">
                  <a:solidFill>
                    <a:srgbClr val="00B05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СМОТР ПЕСНИ И СТРОЯ </a:t>
            </a:r>
            <a:endParaRPr lang="ru-RU" sz="5400" b="1" cap="none" spc="0" dirty="0">
              <a:ln w="17780" cmpd="sng">
                <a:solidFill>
                  <a:srgbClr val="00B05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95" y="1277394"/>
            <a:ext cx="2526407" cy="2610536"/>
          </a:xfrm>
          <a:prstGeom prst="rect">
            <a:avLst/>
          </a:prstGeom>
        </p:spPr>
      </p:pic>
    </p:spTree>
    <p:extLst>
      <p:ext uri="{BB962C8B-B14F-4D97-AF65-F5344CB8AC3E}">
        <p14:creationId xmlns:p14="http://schemas.microsoft.com/office/powerpoint/2010/main" val="275748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292661"/>
            <a:ext cx="6840760" cy="3928937"/>
          </a:xfrm>
          <a:prstGeom prst="rect">
            <a:avLst/>
          </a:prstGeom>
        </p:spPr>
      </p:pic>
      <p:sp>
        <p:nvSpPr>
          <p:cNvPr id="3" name="Объект 2"/>
          <p:cNvSpPr>
            <a:spLocks noGrp="1"/>
          </p:cNvSpPr>
          <p:nvPr>
            <p:ph idx="1"/>
          </p:nvPr>
        </p:nvSpPr>
        <p:spPr>
          <a:xfrm>
            <a:off x="2051720" y="5221598"/>
            <a:ext cx="7092280" cy="1519771"/>
          </a:xfrm>
        </p:spPr>
        <p:txBody>
          <a:bodyPr>
            <a:normAutofit lnSpcReduction="10000"/>
          </a:bodyPr>
          <a:lstStyle/>
          <a:p>
            <a:pPr marL="0" indent="0">
              <a:buNone/>
            </a:pPr>
            <a:r>
              <a:rPr lang="ru-RU" sz="1400" dirty="0">
                <a:latin typeface="Times New Roman" pitchFamily="18" charset="0"/>
                <a:cs typeface="Times New Roman" pitchFamily="18" charset="0"/>
              </a:rPr>
              <a:t>«Пока мы помним – мы живём» 15 февраля считается в России Днём память воинов-интернационалистов. В рамках этого события в библиотеке МБОУ СОШ с.Дзуарикау 16 февраля со школьниками 6-го и 7-го классов прошёл урок мужества «Пока мы помним – мы живём». </a:t>
            </a:r>
          </a:p>
          <a:p>
            <a:pPr marL="0" indent="0">
              <a:buNone/>
            </a:pPr>
            <a:r>
              <a:rPr lang="ru-RU" sz="1400" dirty="0">
                <a:latin typeface="Times New Roman" pitchFamily="18" charset="0"/>
                <a:cs typeface="Times New Roman" pitchFamily="18" charset="0"/>
              </a:rPr>
              <a:t>Библиотекарь Мира Тимофеевна рассказала ребятам о солдатах и офицерах, наших односельчанах, выполнявших свой интернациональный долг, прошедших горячие точки в других странах. Рассказ сопровождался презентацией книги «Мы свой долг выполнили!». </a:t>
            </a:r>
          </a:p>
          <a:p>
            <a:endParaRPr lang="ru-RU" b="1" dirty="0"/>
          </a:p>
        </p:txBody>
      </p:sp>
      <p:sp>
        <p:nvSpPr>
          <p:cNvPr id="5" name="Прямоугольник 4"/>
          <p:cNvSpPr/>
          <p:nvPr/>
        </p:nvSpPr>
        <p:spPr>
          <a:xfrm>
            <a:off x="107562" y="0"/>
            <a:ext cx="9064108" cy="86177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000" b="1" dirty="0" smtClean="0">
                <a:ln w="18000">
                  <a:solidFill>
                    <a:schemeClr val="tx1">
                      <a:lumMod val="95000"/>
                      <a:lumOff val="5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rPr>
              <a:t>Пока мы помним – мы живём</a:t>
            </a:r>
            <a:endParaRPr lang="ru-RU" sz="5000" b="1" dirty="0">
              <a:ln w="18000">
                <a:solidFill>
                  <a:schemeClr val="tx1">
                    <a:lumMod val="95000"/>
                    <a:lumOff val="5000"/>
                  </a:schemeClr>
                </a:solidFill>
                <a:prstDash val="solid"/>
                <a:miter lim="800000"/>
              </a:ln>
              <a:solidFill>
                <a:srgbClr val="00B050"/>
              </a:solidFill>
              <a:effectLst>
                <a:outerShdw blurRad="25500" dist="23000" dir="7020000" algn="tl">
                  <a:srgbClr val="000000">
                    <a:alpha val="50000"/>
                  </a:srgbClr>
                </a:outerShdw>
              </a:effectLst>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79364">
            <a:off x="18928" y="1075268"/>
            <a:ext cx="2184770" cy="2257523"/>
          </a:xfrm>
          <a:prstGeom prst="rect">
            <a:avLst/>
          </a:prstGeom>
        </p:spPr>
      </p:pic>
    </p:spTree>
    <p:extLst>
      <p:ext uri="{BB962C8B-B14F-4D97-AF65-F5344CB8AC3E}">
        <p14:creationId xmlns:p14="http://schemas.microsoft.com/office/powerpoint/2010/main" val="208488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6597719" y="1276436"/>
            <a:ext cx="2366769" cy="5340359"/>
          </a:xfrm>
        </p:spPr>
        <p:txBody>
          <a:bodyPr>
            <a:normAutofit lnSpcReduction="10000"/>
          </a:bodyPr>
          <a:lstStyle/>
          <a:p>
            <a:pPr marL="0" indent="0">
              <a:buNone/>
            </a:pPr>
            <a:r>
              <a:rPr lang="ru-RU" sz="1800" dirty="0" smtClean="0">
                <a:latin typeface="Times New Roman" pitchFamily="18" charset="0"/>
                <a:cs typeface="Times New Roman" pitchFamily="18" charset="0"/>
              </a:rPr>
              <a:t>Громкие </a:t>
            </a:r>
            <a:r>
              <a:rPr lang="ru-RU" sz="1800" dirty="0">
                <a:latin typeface="Times New Roman" pitchFamily="18" charset="0"/>
                <a:cs typeface="Times New Roman" pitchFamily="18" charset="0"/>
              </a:rPr>
              <a:t>чтения под названием «Читаем произведения Гайдара» в школьной библиотеке 19 и 21 февраля в библиотеке школы для учащихся 1,3 и 5классов состоялись очередные громкие чтения «Читаем произведения Гайдара». На этот раз мероприятие приурочили к 115-летию со дня рождения Аркадия Петровича Гайдара и месячнику патриотического воспитания. </a:t>
            </a:r>
            <a:endParaRPr lang="ru-RU" sz="1800" dirty="0" smtClean="0">
              <a:latin typeface="Times New Roman" pitchFamily="18" charset="0"/>
              <a:cs typeface="Times New Roman"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43" y="1268760"/>
            <a:ext cx="6156176" cy="3462849"/>
          </a:xfrm>
          <a:prstGeom prst="rect">
            <a:avLst/>
          </a:prstGeom>
        </p:spPr>
      </p:pic>
      <p:sp>
        <p:nvSpPr>
          <p:cNvPr id="5" name="TextBox 4"/>
          <p:cNvSpPr txBox="1"/>
          <p:nvPr/>
        </p:nvSpPr>
        <p:spPr>
          <a:xfrm>
            <a:off x="2123728" y="4755549"/>
            <a:ext cx="4283968" cy="2308324"/>
          </a:xfrm>
          <a:prstGeom prst="rect">
            <a:avLst/>
          </a:prstGeom>
          <a:noFill/>
        </p:spPr>
        <p:txBody>
          <a:bodyPr wrap="square" rtlCol="0">
            <a:spAutoFit/>
          </a:bodyPr>
          <a:lstStyle/>
          <a:p>
            <a:r>
              <a:rPr lang="ru-RU" dirty="0">
                <a:latin typeface="Times New Roman" pitchFamily="18" charset="0"/>
                <a:cs typeface="Times New Roman" pitchFamily="18" charset="0"/>
              </a:rPr>
              <a:t>Книги Аркадия Гайдара представляют собой ценность, не проходящую во времени. В его произведениях всегда есть примеры патриотизма, героизма, мужества, смелости, благородства, человечности, доброты, которым не плохо бы было поучиться и в наше время.</a:t>
            </a:r>
          </a:p>
          <a:p>
            <a:endParaRPr lang="ru-RU" dirty="0"/>
          </a:p>
        </p:txBody>
      </p:sp>
      <p:sp>
        <p:nvSpPr>
          <p:cNvPr id="6" name="Прямоугольник 5"/>
          <p:cNvSpPr/>
          <p:nvPr/>
        </p:nvSpPr>
        <p:spPr>
          <a:xfrm>
            <a:off x="123898" y="188640"/>
            <a:ext cx="889621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solidFill>
                    <a:schemeClr val="tx1">
                      <a:lumMod val="95000"/>
                      <a:lumOff val="5000"/>
                    </a:schemeClr>
                  </a:solidFill>
                </a:ln>
                <a:solidFill>
                  <a:srgbClr val="00B050"/>
                </a:solidFill>
                <a:effectLst>
                  <a:reflection blurRad="12700" stA="50000" endPos="50000" dist="5000" dir="5400000" sy="-100000" rotWithShape="0"/>
                </a:effectLst>
              </a:rPr>
              <a:t>Мы за мужество и отвагу</a:t>
            </a:r>
            <a:endParaRPr lang="ru-RU" sz="5400" b="1" cap="all" spc="0" dirty="0">
              <a:ln w="0">
                <a:solidFill>
                  <a:schemeClr val="tx1">
                    <a:lumMod val="95000"/>
                    <a:lumOff val="5000"/>
                  </a:schemeClr>
                </a:solidFill>
              </a:ln>
              <a:solidFill>
                <a:srgbClr val="00B05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94149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Объект 2"/>
          <p:cNvSpPr>
            <a:spLocks noGrp="1"/>
          </p:cNvSpPr>
          <p:nvPr>
            <p:ph idx="1"/>
          </p:nvPr>
        </p:nvSpPr>
        <p:spPr>
          <a:xfrm>
            <a:off x="971600" y="1052736"/>
            <a:ext cx="7272808" cy="5073427"/>
          </a:xfrm>
        </p:spPr>
        <p:txBody>
          <a:bodyPr>
            <a:normAutofit fontScale="92500" lnSpcReduction="10000"/>
          </a:bodyPr>
          <a:lstStyle/>
          <a:p>
            <a:pPr marL="0" indent="0" algn="ctr">
              <a:buNone/>
            </a:pPr>
            <a:r>
              <a:rPr lang="ru-RU" b="0" i="0" dirty="0" smtClean="0">
                <a:solidFill>
                  <a:srgbClr val="000000"/>
                </a:solidFill>
                <a:effectLst/>
                <a:latin typeface="verdana"/>
              </a:rPr>
              <a:t>23 Февраля — любимый праздник мужчин и день, к которому любящие женщины начинают готовиться практически сразу же после новогодних праздников. Однако, получая подарки, мало кто из представителей сильного пола задумывается о том, откуда появился этот важный праздник и почему его отмечают именно в холодном феврале.</a:t>
            </a:r>
            <a:endParaRPr lang="ru-RU" dirty="0"/>
          </a:p>
        </p:txBody>
      </p:sp>
    </p:spTree>
    <p:extLst>
      <p:ext uri="{BB962C8B-B14F-4D97-AF65-F5344CB8AC3E}">
        <p14:creationId xmlns:p14="http://schemas.microsoft.com/office/powerpoint/2010/main" val="192705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7" y="0"/>
            <a:ext cx="9144000" cy="6858000"/>
          </a:xfrm>
          <a:prstGeom prst="rect">
            <a:avLst/>
          </a:prstGeom>
        </p:spPr>
      </p:pic>
      <p:sp>
        <p:nvSpPr>
          <p:cNvPr id="3" name="Объект 2"/>
          <p:cNvSpPr>
            <a:spLocks noGrp="1"/>
          </p:cNvSpPr>
          <p:nvPr>
            <p:ph idx="1"/>
          </p:nvPr>
        </p:nvSpPr>
        <p:spPr>
          <a:xfrm>
            <a:off x="179512" y="1"/>
            <a:ext cx="8964488" cy="4005064"/>
          </a:xfrm>
          <a:noFill/>
        </p:spPr>
        <p:txBody>
          <a:bodyPr>
            <a:noAutofit/>
          </a:bodyPr>
          <a:lstStyle/>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p>
            <a:pPr marL="0" lvl="0" indent="0" algn="ctr">
              <a:spcBef>
                <a:spcPts val="0"/>
              </a:spcBef>
              <a:buNone/>
            </a:pPr>
            <a:r>
              <a:rPr lang="ru-RU" sz="5400" b="1" dirty="0">
                <a:ln w="38100">
                  <a:solidFill>
                    <a:srgbClr val="00B050"/>
                  </a:solidFill>
                  <a:prstDash val="solid"/>
                </a:ln>
                <a:solidFill>
                  <a:prstClr val="black">
                    <a:lumMod val="95000"/>
                    <a:lumOff val="5000"/>
                  </a:prstClr>
                </a:solidFill>
                <a:effectLst>
                  <a:outerShdw blurRad="41275" dist="20320" dir="1800000" algn="tl" rotWithShape="0">
                    <a:srgbClr val="000000">
                      <a:alpha val="40000"/>
                    </a:srgbClr>
                  </a:outerShdw>
                </a:effectLst>
              </a:rPr>
              <a:t>История</a:t>
            </a:r>
            <a:r>
              <a:rPr lang="ru-RU" sz="5400" b="1" dirty="0">
                <a:ln w="12700">
                  <a:solidFill>
                    <a:srgbClr val="00B050"/>
                  </a:solidFill>
                  <a:prstDash val="solid"/>
                </a:ln>
                <a:solidFill>
                  <a:prstClr val="black">
                    <a:lumMod val="95000"/>
                    <a:lumOff val="5000"/>
                  </a:prstClr>
                </a:solidFill>
                <a:effectLst>
                  <a:outerShdw blurRad="41275" dist="20320" dir="1800000" algn="tl" rotWithShape="0">
                    <a:srgbClr val="000000">
                      <a:alpha val="40000"/>
                    </a:srgbClr>
                  </a:outerShdw>
                </a:effectLst>
              </a:rPr>
              <a:t> </a:t>
            </a:r>
            <a:r>
              <a:rPr lang="ru-RU" sz="5400" b="1" dirty="0" smtClean="0">
                <a:ln w="38100">
                  <a:solidFill>
                    <a:srgbClr val="00B050"/>
                  </a:solidFill>
                  <a:prstDash val="solid"/>
                </a:ln>
                <a:solidFill>
                  <a:prstClr val="black">
                    <a:lumMod val="95000"/>
                    <a:lumOff val="5000"/>
                  </a:prstClr>
                </a:solidFill>
                <a:effectLst>
                  <a:outerShdw blurRad="41275" dist="20320" dir="1800000" algn="tl" rotWithShape="0">
                    <a:srgbClr val="000000">
                      <a:alpha val="40000"/>
                    </a:srgbClr>
                  </a:outerShdw>
                </a:effectLst>
              </a:rPr>
              <a:t>праздника</a:t>
            </a:r>
            <a:endParaRPr lang="ru-RU" sz="1600" dirty="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pPr marL="0" indent="0">
              <a:buNone/>
            </a:pPr>
            <a:r>
              <a:rPr lang="ru-RU" sz="1600" dirty="0" smtClean="0">
                <a:latin typeface="Times New Roman" pitchFamily="18" charset="0"/>
                <a:cs typeface="Times New Roman" pitchFamily="18" charset="0"/>
              </a:rPr>
              <a:t>Рождение праздника принято связывать с Декретом о Рабоче-крестьянской Красной Армии. Однако историки утверждают, что этот документ был принят еще 15 января 1918 года. На создание армии было выделено 20 миллионов рублей, что по тем временам считалось огромнейшей суммой.</a:t>
            </a:r>
          </a:p>
          <a:p>
            <a:pPr marL="0" indent="0">
              <a:buNone/>
            </a:pPr>
            <a:r>
              <a:rPr lang="ru-RU" sz="1600" dirty="0" smtClean="0">
                <a:latin typeface="Times New Roman" pitchFamily="18" charset="0"/>
                <a:cs typeface="Times New Roman" pitchFamily="18" charset="0"/>
              </a:rPr>
              <a:t>На фронте царила полная неразбериха — никто толком не мог понять за кого теперь нужно воевать и стоит ли вообще рисковать своей жизнью. Правительство нового советского государство с огромными усилиями пыталось сформировать армию, но этот процесс шел очень напряженно. Первый пункт по набору добровольцев был открыт 21 февраля в Петрограде. С призывом вступить в новую армию, защищающую Социалистическое Отечество, выступал вождь советского государства. Красную армию удалось собрать, но о значимости первых побед до сих пор спорят историки.</a:t>
            </a:r>
          </a:p>
        </p:txBody>
      </p:sp>
      <p:sp>
        <p:nvSpPr>
          <p:cNvPr id="6" name="TextBox 5"/>
          <p:cNvSpPr txBox="1"/>
          <p:nvPr/>
        </p:nvSpPr>
        <p:spPr>
          <a:xfrm>
            <a:off x="2195736" y="4007989"/>
            <a:ext cx="6624736" cy="2850011"/>
          </a:xfrm>
          <a:prstGeom prst="rect">
            <a:avLst/>
          </a:prstGeom>
          <a:noFill/>
        </p:spPr>
        <p:txBody>
          <a:bodyPr wrap="square" rtlCol="0">
            <a:spAutoFit/>
          </a:bodyPr>
          <a:lstStyle/>
          <a:p>
            <a:pPr lvl="0">
              <a:spcBef>
                <a:spcPct val="20000"/>
              </a:spcBef>
            </a:pPr>
            <a:r>
              <a:rPr lang="ru-RU" sz="1600" dirty="0">
                <a:solidFill>
                  <a:prstClr val="black"/>
                </a:solidFill>
                <a:latin typeface="Times New Roman" pitchFamily="18" charset="0"/>
                <a:cs typeface="Times New Roman" pitchFamily="18" charset="0"/>
              </a:rPr>
              <a:t>Годовщину Красной Армии планировалось отмечать в день подписания декрета, затем хотели установить дату празднования 17 февраля, но в итоге назначили праздник на воскресенье, выпавшее в том году на 23 февраля. По непонятным причинам на несколько лет о военном празднике почему-то забыли. А торжественное воскрешение праздничной даты произошло в 1922 году. В конце января того года вышло постановление Президиума ВЦИК о праздновании четвертой годовщины рождения Красной Армии, а еще спустя год праздник широко отмечали в масштабах всей страны уже под новым именем — День Красной Армии, утвержденным Реввоенсоветом Республики.</a:t>
            </a:r>
          </a:p>
          <a:p>
            <a:pPr marL="342900" lvl="0" indent="-342900">
              <a:spcBef>
                <a:spcPct val="20000"/>
              </a:spcBef>
              <a:buFont typeface="Arial" pitchFamily="34" charset="0"/>
              <a:buChar char="•"/>
            </a:pPr>
            <a:endParaRPr lang="ru-RU" sz="1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8625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11560" y="548680"/>
            <a:ext cx="8229600" cy="1143000"/>
          </a:xfrm>
        </p:spPr>
        <p:txBody>
          <a:bodyPr>
            <a:normAutofit fontScale="90000"/>
          </a:bodyPr>
          <a:lstStyle/>
          <a:p>
            <a:r>
              <a:rPr lang="ru-RU" sz="6000" b="1" dirty="0" smtClean="0">
                <a:ln w="38100">
                  <a:solidFill>
                    <a:srgbClr val="00B050"/>
                  </a:solidFill>
                  <a:prstDash val="solid"/>
                </a:ln>
                <a:solidFill>
                  <a:schemeClr val="tx1">
                    <a:lumMod val="95000"/>
                    <a:lumOff val="5000"/>
                  </a:schemeClr>
                </a:solidFill>
                <a:effectLst>
                  <a:outerShdw blurRad="41275" dist="20320" dir="1800000" algn="tl" rotWithShape="0">
                    <a:srgbClr val="000000">
                      <a:alpha val="40000"/>
                    </a:srgbClr>
                  </a:outerShdw>
                </a:effectLst>
              </a:rPr>
              <a:t>История</a:t>
            </a:r>
            <a:r>
              <a:rPr lang="ru-RU" sz="6000" b="1" dirty="0" smtClean="0">
                <a:ln w="12700">
                  <a:solidFill>
                    <a:srgbClr val="00B050"/>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ru-RU" sz="6000" b="1" dirty="0" smtClean="0">
                <a:ln w="38100">
                  <a:solidFill>
                    <a:srgbClr val="00B050"/>
                  </a:solidFill>
                  <a:prstDash val="solid"/>
                </a:ln>
                <a:solidFill>
                  <a:schemeClr val="tx1">
                    <a:lumMod val="95000"/>
                    <a:lumOff val="5000"/>
                  </a:schemeClr>
                </a:solidFill>
                <a:effectLst>
                  <a:outerShdw blurRad="41275" dist="20320" dir="1800000" algn="tl" rotWithShape="0">
                    <a:srgbClr val="000000">
                      <a:alpha val="40000"/>
                    </a:srgbClr>
                  </a:outerShdw>
                </a:effectLst>
              </a:rPr>
              <a:t>праздника в СССР</a:t>
            </a:r>
            <a:r>
              <a:rPr lang="ru-RU" b="1" dirty="0" smtClean="0">
                <a:ln w="38100">
                  <a:solidFill>
                    <a:srgbClr val="00B050"/>
                  </a:solidFill>
                  <a:prstDash val="solid"/>
                </a:ln>
                <a:solidFill>
                  <a:schemeClr val="tx1">
                    <a:lumMod val="95000"/>
                    <a:lumOff val="5000"/>
                  </a:schemeClr>
                </a:solidFill>
                <a:effectLst>
                  <a:outerShdw blurRad="41275" dist="20320" dir="1800000" algn="tl" rotWithShape="0">
                    <a:srgbClr val="000000">
                      <a:alpha val="40000"/>
                    </a:srgbClr>
                  </a:outerShdw>
                </a:effectLst>
              </a:rPr>
              <a:t/>
            </a:r>
            <a:br>
              <a:rPr lang="ru-RU" b="1" dirty="0" smtClean="0">
                <a:ln w="38100">
                  <a:solidFill>
                    <a:srgbClr val="00B050"/>
                  </a:solidFill>
                  <a:prstDash val="solid"/>
                </a:ln>
                <a:solidFill>
                  <a:schemeClr val="tx1">
                    <a:lumMod val="95000"/>
                    <a:lumOff val="5000"/>
                  </a:schemeClr>
                </a:solidFill>
                <a:effectLst>
                  <a:outerShdw blurRad="41275" dist="20320" dir="1800000" algn="tl" rotWithShape="0">
                    <a:srgbClr val="000000">
                      <a:alpha val="40000"/>
                    </a:srgbClr>
                  </a:outerShdw>
                </a:effectLst>
              </a:rPr>
            </a:br>
            <a:endParaRPr lang="ru-RU" dirty="0"/>
          </a:p>
        </p:txBody>
      </p:sp>
      <p:sp>
        <p:nvSpPr>
          <p:cNvPr id="3" name="Объект 2"/>
          <p:cNvSpPr>
            <a:spLocks noGrp="1"/>
          </p:cNvSpPr>
          <p:nvPr>
            <p:ph idx="1"/>
          </p:nvPr>
        </p:nvSpPr>
        <p:spPr>
          <a:xfrm>
            <a:off x="457200" y="1251175"/>
            <a:ext cx="8229600" cy="2692896"/>
          </a:xfrm>
        </p:spPr>
        <p:txBody>
          <a:bodyPr>
            <a:normAutofit fontScale="92500" lnSpcReduction="20000"/>
          </a:bodyPr>
          <a:lstStyle/>
          <a:p>
            <a:pPr marL="0" indent="0">
              <a:buNone/>
            </a:pPr>
            <a:r>
              <a:rPr lang="ru-RU" sz="35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В 1938 году в свет вышел «Краткий курс истории ВКП(б)», написанный Иосифом Сталиным. Суровый вождь ни разу не упомянул о ленинском Декрете. Власти окружили эту дату мифами о первых значимых успехах, утверждая, что 23 февраля 1918 года красноармейцы одержали решительные победы под Нарвой и Псковом. По всей вероятности, так пытались уничтожить факты поражений и подписание германского ультиматума.</a:t>
            </a:r>
          </a:p>
          <a:p>
            <a:pPr marL="0" indent="0">
              <a:buNone/>
            </a:pPr>
            <a:endParaRPr lang="ru-RU" sz="3700" dirty="0" smtClean="0">
              <a:latin typeface="Times New Roman" pitchFamily="18" charset="0"/>
              <a:cs typeface="Times New Roman" pitchFamily="18" charset="0"/>
            </a:endParaRPr>
          </a:p>
        </p:txBody>
      </p:sp>
      <p:sp>
        <p:nvSpPr>
          <p:cNvPr id="6" name="TextBox 5"/>
          <p:cNvSpPr txBox="1"/>
          <p:nvPr/>
        </p:nvSpPr>
        <p:spPr>
          <a:xfrm>
            <a:off x="2316161" y="3791046"/>
            <a:ext cx="6696744" cy="3046988"/>
          </a:xfrm>
          <a:prstGeom prst="rect">
            <a:avLst/>
          </a:prstGeom>
          <a:noFill/>
        </p:spPr>
        <p:txBody>
          <a:bodyPr wrap="square" rtlCol="0">
            <a:spAutoFit/>
          </a:bodyPr>
          <a:lstStyle/>
          <a:p>
            <a:r>
              <a:rPr lang="ru-RU" sz="2400" dirty="0" smtClean="0">
                <a:latin typeface="Times New Roman" pitchFamily="18" charset="0"/>
                <a:cs typeface="Times New Roman" pitchFamily="18" charset="0"/>
              </a:rPr>
              <a:t>С 1946 года полюбившийся жителям огромной страны праздник стали назвать Днем Советской Армии и Военно-Морского Флота. Традиционно в этот день чествовали всех военных, к которым после войны мог отнести себя практически каждый гражданин. Постепенно с праздником начали поздравлять всех мужчин, даже тех, кто никогда не служил в армии.</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33911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457200" y="1124744"/>
            <a:ext cx="8229600" cy="2548880"/>
          </a:xfrm>
        </p:spPr>
        <p:txBody>
          <a:bodyPr>
            <a:noAutofit/>
          </a:bodyPr>
          <a:lstStyle/>
          <a:p>
            <a:pPr marL="0" indent="0">
              <a:buNone/>
            </a:pPr>
            <a:r>
              <a:rPr lang="ru-RU" sz="1600" dirty="0" smtClean="0">
                <a:latin typeface="Times New Roman" pitchFamily="18" charset="0"/>
                <a:cs typeface="Times New Roman" pitchFamily="18" charset="0"/>
              </a:rPr>
              <a:t>В 1995 году Государственная дума приняла Закон о днях воинской славы в России. Этим указом 23 февраля обрело новое наименование — День победы Красной Армии над кайзеровскими войсками Германии в 1918 году — День защитника Отечества. Однако это длинное название, мало соответствующее действительным фактам, продержалось всего лишь несколько лет.</a:t>
            </a:r>
          </a:p>
          <a:p>
            <a:pPr marL="0" indent="0">
              <a:buNone/>
            </a:pPr>
            <a:r>
              <a:rPr lang="ru-RU" sz="1600" dirty="0" smtClean="0">
                <a:latin typeface="Times New Roman" pitchFamily="18" charset="0"/>
                <a:cs typeface="Times New Roman" pitchFamily="18" charset="0"/>
              </a:rPr>
              <a:t>В 2002 году Государственная дума приняла постановление о переименовании 23 февраля в День защитника Отечества и объявила его нерабочим днем. Этим указом из описания праздника была стерта связь с победами Красной Армии над кайзеровскими войсками, как факт, несоответствующий действительности.</a:t>
            </a:r>
          </a:p>
          <a:p>
            <a:endParaRPr lang="ru-RU" sz="1600" dirty="0">
              <a:latin typeface="Times New Roman" pitchFamily="18" charset="0"/>
              <a:cs typeface="Times New Roman" pitchFamily="18" charset="0"/>
            </a:endParaRPr>
          </a:p>
        </p:txBody>
      </p:sp>
      <p:sp>
        <p:nvSpPr>
          <p:cNvPr id="4" name="Прямоугольник 3"/>
          <p:cNvSpPr/>
          <p:nvPr/>
        </p:nvSpPr>
        <p:spPr>
          <a:xfrm>
            <a:off x="426546" y="188640"/>
            <a:ext cx="8424936" cy="830997"/>
          </a:xfrm>
          <a:prstGeom prst="rect">
            <a:avLst/>
          </a:prstGeom>
        </p:spPr>
        <p:txBody>
          <a:bodyPr wrap="square">
            <a:spAutoFit/>
          </a:bodyPr>
          <a:lstStyle/>
          <a:p>
            <a:r>
              <a:rPr lang="ru-RU" sz="4800" b="1" dirty="0" smtClean="0">
                <a:ln w="38100">
                  <a:solidFill>
                    <a:srgbClr val="00B050"/>
                  </a:solidFill>
                  <a:prstDash val="solid"/>
                </a:ln>
                <a:solidFill>
                  <a:schemeClr val="tx1">
                    <a:lumMod val="95000"/>
                    <a:lumOff val="5000"/>
                  </a:schemeClr>
                </a:solidFill>
                <a:effectLst>
                  <a:outerShdw blurRad="41275" dist="20320" dir="1800000" algn="tl" rotWithShape="0">
                    <a:srgbClr val="000000">
                      <a:alpha val="40000"/>
                    </a:srgbClr>
                  </a:outerShdw>
                </a:effectLst>
              </a:rPr>
              <a:t>История</a:t>
            </a:r>
            <a:r>
              <a:rPr lang="ru-RU" sz="4800" b="1" dirty="0" smtClean="0">
                <a:ln w="12700">
                  <a:solidFill>
                    <a:srgbClr val="00B050"/>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ru-RU" sz="4800" b="1" dirty="0" smtClean="0">
                <a:ln w="38100">
                  <a:solidFill>
                    <a:srgbClr val="00B050"/>
                  </a:solidFill>
                  <a:prstDash val="solid"/>
                </a:ln>
                <a:solidFill>
                  <a:schemeClr val="tx1">
                    <a:lumMod val="95000"/>
                    <a:lumOff val="5000"/>
                  </a:schemeClr>
                </a:solidFill>
                <a:effectLst>
                  <a:outerShdw blurRad="41275" dist="20320" dir="1800000" algn="tl" rotWithShape="0">
                    <a:srgbClr val="000000">
                      <a:alpha val="40000"/>
                    </a:srgbClr>
                  </a:outerShdw>
                </a:effectLst>
              </a:rPr>
              <a:t>праздника в России</a:t>
            </a:r>
            <a:endParaRPr lang="ru-RU" sz="4800" dirty="0"/>
          </a:p>
        </p:txBody>
      </p:sp>
      <p:sp>
        <p:nvSpPr>
          <p:cNvPr id="6" name="TextBox 5"/>
          <p:cNvSpPr txBox="1"/>
          <p:nvPr/>
        </p:nvSpPr>
        <p:spPr>
          <a:xfrm>
            <a:off x="2161881" y="3861048"/>
            <a:ext cx="6655746" cy="2850011"/>
          </a:xfrm>
          <a:prstGeom prst="rect">
            <a:avLst/>
          </a:prstGeom>
          <a:noFill/>
        </p:spPr>
        <p:txBody>
          <a:bodyPr wrap="square" rtlCol="0">
            <a:spAutoFit/>
          </a:bodyPr>
          <a:lstStyle/>
          <a:p>
            <a:pPr lvl="0">
              <a:spcBef>
                <a:spcPct val="20000"/>
              </a:spcBef>
            </a:pPr>
            <a:r>
              <a:rPr lang="ru-RU" sz="1600" dirty="0">
                <a:solidFill>
                  <a:prstClr val="black"/>
                </a:solidFill>
                <a:latin typeface="Times New Roman" pitchFamily="18" charset="0"/>
                <a:cs typeface="Times New Roman" pitchFamily="18" charset="0"/>
              </a:rPr>
              <a:t>Современный День защитника Отечества не лишен военной окраски, но теперь его сфера охвата не ограничивается только военными. Сегодня этот праздник считают своим все, кто имеет любое отношение к защите страны или своей семьи. Это праздник доблести, мужества, чести и любви в Родине. В этот день принято поздравлять мужчин всех профессий и возрастов, в том числе самых юных, которым только предстоит когда-то встать на защитные </a:t>
            </a:r>
            <a:r>
              <a:rPr lang="ru-RU" sz="1600" dirty="0" smtClean="0">
                <a:solidFill>
                  <a:prstClr val="black"/>
                </a:solidFill>
                <a:latin typeface="Times New Roman" pitchFamily="18" charset="0"/>
                <a:cs typeface="Times New Roman" pitchFamily="18" charset="0"/>
              </a:rPr>
              <a:t>рубежи.  Нельзя </a:t>
            </a:r>
            <a:r>
              <a:rPr lang="ru-RU" sz="1600" dirty="0">
                <a:solidFill>
                  <a:prstClr val="black"/>
                </a:solidFill>
                <a:latin typeface="Times New Roman" pitchFamily="18" charset="0"/>
                <a:cs typeface="Times New Roman" pitchFamily="18" charset="0"/>
              </a:rPr>
              <a:t>забывать и о том, что среди прекрасной половины тоже есть немало женщин, которые, рискуя своей жизнью, защищают соотечественников от различных опасностей и катаклизмов. 23 Февраля чествуют не только мужчин, но и женщин.</a:t>
            </a:r>
          </a:p>
        </p:txBody>
      </p:sp>
    </p:spTree>
    <p:extLst>
      <p:ext uri="{BB962C8B-B14F-4D97-AF65-F5344CB8AC3E}">
        <p14:creationId xmlns:p14="http://schemas.microsoft.com/office/powerpoint/2010/main" val="286179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 y="-2313"/>
            <a:ext cx="9137540" cy="685315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949" y="1209555"/>
            <a:ext cx="5328592" cy="4307677"/>
          </a:xfrm>
          <a:prstGeom prst="rect">
            <a:avLst/>
          </a:prstGeom>
        </p:spPr>
      </p:pic>
      <p:sp>
        <p:nvSpPr>
          <p:cNvPr id="3" name="Объект 2"/>
          <p:cNvSpPr>
            <a:spLocks noGrp="1"/>
          </p:cNvSpPr>
          <p:nvPr>
            <p:ph idx="1"/>
          </p:nvPr>
        </p:nvSpPr>
        <p:spPr>
          <a:xfrm>
            <a:off x="457200" y="1648896"/>
            <a:ext cx="5410944" cy="4525963"/>
          </a:xfrm>
        </p:spPr>
        <p:txBody>
          <a:bodyPr>
            <a:normAutofit/>
          </a:bodyPr>
          <a:lstStyle/>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endParaRPr lang="ru-RU" dirty="0"/>
          </a:p>
        </p:txBody>
      </p:sp>
      <p:sp>
        <p:nvSpPr>
          <p:cNvPr id="5" name="TextBox 4"/>
          <p:cNvSpPr txBox="1"/>
          <p:nvPr/>
        </p:nvSpPr>
        <p:spPr>
          <a:xfrm>
            <a:off x="455611" y="1183978"/>
            <a:ext cx="2952328" cy="3139321"/>
          </a:xfrm>
          <a:prstGeom prst="rect">
            <a:avLst/>
          </a:prstGeom>
          <a:noFill/>
        </p:spPr>
        <p:txBody>
          <a:bodyPr wrap="square" rtlCol="0">
            <a:spAutoFit/>
          </a:bodyPr>
          <a:lstStyle/>
          <a:p>
            <a:r>
              <a:rPr lang="ru-RU" dirty="0" smtClean="0">
                <a:latin typeface="Times New Roman" pitchFamily="18" charset="0"/>
                <a:cs typeface="Times New Roman" pitchFamily="18" charset="0"/>
              </a:rPr>
              <a:t>С 13-16 февраля в школе прошла акция: «Лента Мира» в действии, посвященная Дню Мира и Согласия. На «Ленте Мира» юные миротворцы совместно с другими учащимся школы написали пожелания по теме: «Земля - планета Мира и ненасилия!». </a:t>
            </a:r>
            <a:endParaRPr lang="ru-RU" dirty="0">
              <a:latin typeface="Times New Roman" pitchFamily="18" charset="0"/>
              <a:cs typeface="Times New Roman" pitchFamily="18" charset="0"/>
            </a:endParaRPr>
          </a:p>
        </p:txBody>
      </p:sp>
      <p:sp>
        <p:nvSpPr>
          <p:cNvPr id="6" name="Прямоугольник 5"/>
          <p:cNvSpPr/>
          <p:nvPr/>
        </p:nvSpPr>
        <p:spPr>
          <a:xfrm>
            <a:off x="419621" y="260648"/>
            <a:ext cx="8280920" cy="923330"/>
          </a:xfrm>
          <a:prstGeom prst="rect">
            <a:avLst/>
          </a:prstGeom>
          <a:noFill/>
        </p:spPr>
        <p:txBody>
          <a:bodyPr wrap="square" lIns="91440" tIns="45720" rIns="91440" bIns="45720">
            <a:spAutoFit/>
          </a:bodyPr>
          <a:lstStyle/>
          <a:p>
            <a:pPr algn="ctr"/>
            <a:r>
              <a:rPr lang="ru-RU" sz="5400" b="1" dirty="0" smtClean="0">
                <a:ln w="18000">
                  <a:solidFill>
                    <a:schemeClr val="tx1">
                      <a:lumMod val="95000"/>
                      <a:lumOff val="5000"/>
                    </a:schemeClr>
                  </a:solidFill>
                  <a:prstDash val="solid"/>
                  <a:miter lim="800000"/>
                </a:ln>
                <a:solidFill>
                  <a:srgbClr val="92D050"/>
                </a:solidFill>
                <a:effectLst>
                  <a:outerShdw blurRad="25500" dist="23000" dir="7020000" algn="tl">
                    <a:srgbClr val="000000">
                      <a:alpha val="50000"/>
                    </a:srgbClr>
                  </a:outerShdw>
                </a:effectLst>
              </a:rPr>
              <a:t>Мы за мир на белом свете</a:t>
            </a:r>
            <a:endParaRPr lang="ru-RU" sz="5400" b="1" dirty="0">
              <a:ln w="18000">
                <a:solidFill>
                  <a:schemeClr val="tx1">
                    <a:lumMod val="95000"/>
                    <a:lumOff val="5000"/>
                  </a:schemeClr>
                </a:solidFill>
                <a:prstDash val="solid"/>
                <a:miter lim="800000"/>
              </a:ln>
              <a:solidFill>
                <a:srgbClr val="92D050"/>
              </a:solidFill>
              <a:effectLst>
                <a:outerShdw blurRad="25500" dist="23000" dir="7020000" algn="tl">
                  <a:srgbClr val="000000">
                    <a:alpha val="50000"/>
                  </a:srgbClr>
                </a:outerShdw>
              </a:effectLst>
            </a:endParaRPr>
          </a:p>
        </p:txBody>
      </p:sp>
      <p:sp>
        <p:nvSpPr>
          <p:cNvPr id="8" name="TextBox 7"/>
          <p:cNvSpPr txBox="1"/>
          <p:nvPr/>
        </p:nvSpPr>
        <p:spPr>
          <a:xfrm>
            <a:off x="3059832" y="5589240"/>
            <a:ext cx="5891792" cy="923330"/>
          </a:xfrm>
          <a:prstGeom prst="rect">
            <a:avLst/>
          </a:prstGeom>
          <a:noFill/>
        </p:spPr>
        <p:txBody>
          <a:bodyPr wrap="square" rtlCol="0">
            <a:spAutoFit/>
          </a:bodyPr>
          <a:lstStyle/>
          <a:p>
            <a:pPr lvl="0"/>
            <a:r>
              <a:rPr lang="ru-RU" dirty="0">
                <a:solidFill>
                  <a:prstClr val="black"/>
                </a:solidFill>
                <a:latin typeface="Times New Roman" pitchFamily="18" charset="0"/>
                <a:cs typeface="Times New Roman" pitchFamily="18" charset="0"/>
              </a:rPr>
              <a:t>16 февраля в школе прошла линейка, на которой юные миротворцы рассказали о мире, добре, благополучии и антитерроре. </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838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111970"/>
            <a:ext cx="6336704" cy="4083918"/>
          </a:xfrm>
          <a:prstGeom prst="rect">
            <a:avLst/>
          </a:prstGeom>
        </p:spPr>
      </p:pic>
      <p:sp>
        <p:nvSpPr>
          <p:cNvPr id="5" name="TextBox 4"/>
          <p:cNvSpPr txBox="1"/>
          <p:nvPr/>
        </p:nvSpPr>
        <p:spPr>
          <a:xfrm>
            <a:off x="2195736" y="5223589"/>
            <a:ext cx="6622355" cy="1384995"/>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Праздник для учащихся 1 - 4 классов «Вперед, ребята!»</a:t>
            </a:r>
          </a:p>
          <a:p>
            <a:r>
              <a:rPr lang="ru-RU" sz="1400" dirty="0" smtClean="0">
                <a:latin typeface="Times New Roman" pitchFamily="18" charset="0"/>
                <a:cs typeface="Times New Roman" pitchFamily="18" charset="0"/>
              </a:rPr>
              <a:t> посвященный 23 февраля подготовили МО нач. классов 21 февраля ребята постарались показать всё своё  умение и ловкость, в эстафетах. Мероприятие состоялась в спортивном зале  школы. Ребятам очень понравилось. Было очень интересно, весело и забавно. В упорной борьбе  победила дружба.  </a:t>
            </a:r>
          </a:p>
          <a:p>
            <a:r>
              <a:rPr lang="ru-RU" sz="1400" dirty="0" smtClean="0">
                <a:latin typeface="Times New Roman" pitchFamily="18" charset="0"/>
                <a:cs typeface="Times New Roman" pitchFamily="18" charset="0"/>
              </a:rPr>
              <a:t> От души  поздравляем всех настоящих мужчин с этим замечательным праздником.</a:t>
            </a:r>
            <a:endParaRPr lang="ru-RU" sz="1400" dirty="0">
              <a:latin typeface="Times New Roman" pitchFamily="18" charset="0"/>
              <a:cs typeface="Times New Roman" pitchFamily="18" charset="0"/>
            </a:endParaRPr>
          </a:p>
        </p:txBody>
      </p:sp>
      <p:sp>
        <p:nvSpPr>
          <p:cNvPr id="6" name="Прямоугольник 5"/>
          <p:cNvSpPr/>
          <p:nvPr/>
        </p:nvSpPr>
        <p:spPr>
          <a:xfrm>
            <a:off x="766631" y="188640"/>
            <a:ext cx="7189745" cy="923330"/>
          </a:xfrm>
          <a:prstGeom prst="rect">
            <a:avLst/>
          </a:prstGeom>
          <a:noFill/>
        </p:spPr>
        <p:txBody>
          <a:bodyPr wrap="square" lIns="91440" tIns="45720" rIns="91440" bIns="45720">
            <a:spAutoFit/>
          </a:bodyPr>
          <a:lstStyle/>
          <a:p>
            <a:pPr algn="ctr"/>
            <a:r>
              <a:rPr lang="ru-RU" sz="5400" b="1" dirty="0" smtClean="0">
                <a:ln w="12700">
                  <a:solidFill>
                    <a:schemeClr val="tx1">
                      <a:lumMod val="95000"/>
                      <a:lumOff val="5000"/>
                    </a:schemeClr>
                  </a:solidFill>
                  <a:prstDash val="solid"/>
                </a:ln>
                <a:solidFill>
                  <a:srgbClr val="92D050"/>
                </a:solidFill>
                <a:effectLst>
                  <a:outerShdw blurRad="41275" dist="20320" dir="1800000" algn="tl" rotWithShape="0">
                    <a:srgbClr val="000000">
                      <a:alpha val="40000"/>
                    </a:srgbClr>
                  </a:outerShdw>
                </a:effectLst>
              </a:rPr>
              <a:t>Мы самые сильные</a:t>
            </a:r>
            <a:endParaRPr lang="ru-RU" sz="5400" b="1" dirty="0">
              <a:ln w="12700">
                <a:solidFill>
                  <a:schemeClr val="tx1">
                    <a:lumMod val="95000"/>
                    <a:lumOff val="5000"/>
                  </a:schemeClr>
                </a:solidFill>
                <a:prstDash val="solid"/>
              </a:ln>
              <a:solidFill>
                <a:srgbClr val="92D05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7567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 y="0"/>
            <a:ext cx="9276523" cy="6957392"/>
          </a:xfrm>
          <a:prstGeom prst="rect">
            <a:avLst/>
          </a:prstGeom>
        </p:spPr>
      </p:pic>
      <p:sp>
        <p:nvSpPr>
          <p:cNvPr id="3" name="Объект 2"/>
          <p:cNvSpPr>
            <a:spLocks noGrp="1"/>
          </p:cNvSpPr>
          <p:nvPr>
            <p:ph idx="1"/>
          </p:nvPr>
        </p:nvSpPr>
        <p:spPr>
          <a:xfrm>
            <a:off x="2771800" y="5344742"/>
            <a:ext cx="6120680" cy="1297233"/>
          </a:xfrm>
        </p:spPr>
        <p:txBody>
          <a:bodyPr>
            <a:noAutofit/>
          </a:bodyPr>
          <a:lstStyle/>
          <a:p>
            <a:pPr marL="0" indent="0">
              <a:buNone/>
            </a:pPr>
            <a:r>
              <a:rPr lang="ru-RU" sz="1800" dirty="0" smtClean="0">
                <a:latin typeface="Times New Roman" pitchFamily="18" charset="0"/>
                <a:cs typeface="Times New Roman" pitchFamily="18" charset="0"/>
              </a:rPr>
              <a:t>На празднике прозвучали стихи и песни, посвященные защитникам нашей Родины! Праздник закончился поздравлением всех мальчишек нашей школы - будущих защитников нашей Родины и пожеланием им мирного неба над головой.</a:t>
            </a:r>
            <a:endParaRPr lang="ru-RU" sz="1800" dirty="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26096"/>
          <a:stretch/>
        </p:blipFill>
        <p:spPr>
          <a:xfrm>
            <a:off x="2915816" y="1484784"/>
            <a:ext cx="5832648" cy="3859959"/>
          </a:xfrm>
          <a:prstGeom prst="rect">
            <a:avLst/>
          </a:prstGeom>
        </p:spPr>
      </p:pic>
      <p:sp>
        <p:nvSpPr>
          <p:cNvPr id="5" name="Прямоугольник 4"/>
          <p:cNvSpPr/>
          <p:nvPr/>
        </p:nvSpPr>
        <p:spPr>
          <a:xfrm>
            <a:off x="251520" y="13120"/>
            <a:ext cx="8892480" cy="1631216"/>
          </a:xfrm>
          <a:prstGeom prst="rect">
            <a:avLst/>
          </a:prstGeom>
          <a:noFill/>
          <a:ln>
            <a:noFill/>
          </a:ln>
        </p:spPr>
        <p:txBody>
          <a:bodyPr wrap="square" lIns="91440" tIns="45720" rIns="91440" bIns="45720">
            <a:spAutoFit/>
          </a:bodyPr>
          <a:lstStyle/>
          <a:p>
            <a:pPr algn="ctr"/>
            <a:r>
              <a:rPr lang="ru-RU" sz="5000" b="1" cap="none" spc="300" dirty="0" smtClean="0">
                <a:ln w="11430" cmpd="sng">
                  <a:solidFill>
                    <a:schemeClr val="tx1">
                      <a:lumMod val="95000"/>
                      <a:lumOff val="5000"/>
                    </a:schemeClr>
                  </a:solidFill>
                  <a:prstDash val="solid"/>
                  <a:miter lim="800000"/>
                </a:ln>
                <a:solidFill>
                  <a:srgbClr val="92D050"/>
                </a:solidFill>
                <a:effectLst>
                  <a:glow rad="45500">
                    <a:schemeClr val="accent1">
                      <a:satMod val="220000"/>
                      <a:alpha val="35000"/>
                    </a:schemeClr>
                  </a:glow>
                </a:effectLst>
                <a:latin typeface="Times New Roman" pitchFamily="18" charset="0"/>
                <a:cs typeface="Times New Roman" pitchFamily="18" charset="0"/>
              </a:rPr>
              <a:t>С ДНЕМ ЗАЩИТНИКА ОТЕЧЕСТВА</a:t>
            </a:r>
            <a:endParaRPr lang="ru-RU" sz="5000" b="1" cap="none" spc="300" dirty="0">
              <a:ln w="11430" cmpd="sng">
                <a:solidFill>
                  <a:schemeClr val="tx1">
                    <a:lumMod val="95000"/>
                    <a:lumOff val="5000"/>
                  </a:schemeClr>
                </a:solidFill>
                <a:prstDash val="solid"/>
                <a:miter lim="800000"/>
              </a:ln>
              <a:solidFill>
                <a:srgbClr val="92D050"/>
              </a:solidFill>
              <a:effectLst>
                <a:glow rad="45500">
                  <a:schemeClr val="accent1">
                    <a:satMod val="220000"/>
                    <a:alpha val="35000"/>
                  </a:schemeClr>
                </a:glow>
              </a:effectLst>
              <a:latin typeface="Times New Roman" pitchFamily="18" charset="0"/>
              <a:cs typeface="Times New Roman" pitchFamily="18" charset="0"/>
            </a:endParaRPr>
          </a:p>
        </p:txBody>
      </p:sp>
      <p:sp>
        <p:nvSpPr>
          <p:cNvPr id="7" name="TextBox 6"/>
          <p:cNvSpPr txBox="1"/>
          <p:nvPr/>
        </p:nvSpPr>
        <p:spPr>
          <a:xfrm>
            <a:off x="251520" y="1525403"/>
            <a:ext cx="2664296" cy="2677656"/>
          </a:xfrm>
          <a:prstGeom prst="rect">
            <a:avLst/>
          </a:prstGeom>
          <a:noFill/>
        </p:spPr>
        <p:txBody>
          <a:bodyPr wrap="square" rtlCol="0">
            <a:spAutoFit/>
          </a:bodyPr>
          <a:lstStyle/>
          <a:p>
            <a:r>
              <a:rPr lang="ru-RU" sz="1400" dirty="0">
                <a:solidFill>
                  <a:prstClr val="black"/>
                </a:solidFill>
                <a:latin typeface="Times New Roman" pitchFamily="18" charset="0"/>
                <a:cs typeface="Times New Roman" pitchFamily="18" charset="0"/>
              </a:rPr>
              <a:t>Сегодня, накануне Дня защитника Отечества в нашей школе было проведено мероприятие, которое было посвящено боевой гордости Отчизны- защитникам Родины всех времен. Уже несколько десятилетий мы верны традиции широко и всенародно, с особой торжественностью и теплотой отмечать праздник защитника Отечества.</a:t>
            </a:r>
            <a:endParaRPr lang="ru-RU" dirty="0"/>
          </a:p>
        </p:txBody>
      </p:sp>
    </p:spTree>
    <p:extLst>
      <p:ext uri="{BB962C8B-B14F-4D97-AF65-F5344CB8AC3E}">
        <p14:creationId xmlns:p14="http://schemas.microsoft.com/office/powerpoint/2010/main" val="268235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25" y="0"/>
            <a:ext cx="9300793" cy="6975595"/>
          </a:xfrm>
          <a:prstGeom prst="rect">
            <a:avLst/>
          </a:prstGeom>
        </p:spPr>
      </p:pic>
      <p:sp>
        <p:nvSpPr>
          <p:cNvPr id="3" name="Объект 2"/>
          <p:cNvSpPr>
            <a:spLocks noGrp="1"/>
          </p:cNvSpPr>
          <p:nvPr>
            <p:ph idx="1"/>
          </p:nvPr>
        </p:nvSpPr>
        <p:spPr>
          <a:xfrm>
            <a:off x="2195736" y="4845035"/>
            <a:ext cx="6639164" cy="1728192"/>
          </a:xfrm>
        </p:spPr>
        <p:txBody>
          <a:bodyPr>
            <a:noAutofit/>
          </a:bodyPr>
          <a:lstStyle/>
          <a:p>
            <a:pPr marL="0" indent="0">
              <a:buNone/>
            </a:pPr>
            <a:r>
              <a:rPr lang="ru-RU" sz="1800" dirty="0">
                <a:latin typeface="Times New Roman" pitchFamily="18" charset="0"/>
                <a:cs typeface="Times New Roman" pitchFamily="18" charset="0"/>
              </a:rPr>
              <a:t>В рамках месячника военно - патриотического воспитания 22 февраля во 2 классе прошел классный час "Есть такая профессия - Родину защищать" посвященный дню защитника отечества. Девочки подготовили праздничную программу и поздравления для мальчишек класса ,как для будущих воинов .Второклашки также участвовали в конкурсе рисунков , на уроке технологии сделали поздравительные открытки для пап .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877163"/>
            <a:ext cx="2571750" cy="34290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607165"/>
            <a:ext cx="4966483" cy="3312368"/>
          </a:xfrm>
          <a:prstGeom prst="rect">
            <a:avLst/>
          </a:prstGeom>
        </p:spPr>
      </p:pic>
      <p:sp>
        <p:nvSpPr>
          <p:cNvPr id="6" name="Прямоугольник 5"/>
          <p:cNvSpPr/>
          <p:nvPr/>
        </p:nvSpPr>
        <p:spPr>
          <a:xfrm>
            <a:off x="395536" y="0"/>
            <a:ext cx="8616337" cy="1754326"/>
          </a:xfrm>
          <a:prstGeom prst="rect">
            <a:avLst/>
          </a:prstGeom>
          <a:noFill/>
        </p:spPr>
        <p:txBody>
          <a:bodyPr wrap="square" lIns="91440" tIns="45720" rIns="91440" bIns="45720">
            <a:spAutoFit/>
          </a:bodyPr>
          <a:lstStyle/>
          <a:p>
            <a:pPr algn="ctr"/>
            <a:r>
              <a:rPr lang="ru-RU" sz="5400" b="1" cap="none" spc="0" dirty="0">
                <a:ln w="24500" cmpd="dbl">
                  <a:solidFill>
                    <a:schemeClr val="tx1">
                      <a:lumMod val="95000"/>
                      <a:lumOff val="5000"/>
                    </a:schemeClr>
                  </a:solidFill>
                  <a:prstDash val="solid"/>
                  <a:miter lim="800000"/>
                </a:ln>
                <a:solidFill>
                  <a:srgbClr val="92D050"/>
                </a:solidFill>
                <a:effectLst>
                  <a:outerShdw blurRad="38100" dist="38100" dir="7020000" algn="tl">
                    <a:srgbClr val="000000">
                      <a:alpha val="35000"/>
                    </a:srgbClr>
                  </a:outerShdw>
                </a:effectLst>
                <a:latin typeface="Times New Roman" pitchFamily="18" charset="0"/>
                <a:cs typeface="Times New Roman" pitchFamily="18" charset="0"/>
              </a:rPr>
              <a:t>Есть такая профессия </a:t>
            </a:r>
            <a:r>
              <a:rPr lang="ru-RU" sz="5400" b="1" cap="none" spc="0" dirty="0" smtClean="0">
                <a:ln w="24500" cmpd="dbl">
                  <a:solidFill>
                    <a:schemeClr val="tx1">
                      <a:lumMod val="95000"/>
                      <a:lumOff val="5000"/>
                    </a:schemeClr>
                  </a:solidFill>
                  <a:prstDash val="solid"/>
                  <a:miter lim="800000"/>
                </a:ln>
                <a:solidFill>
                  <a:srgbClr val="92D050"/>
                </a:solidFill>
                <a:effectLst>
                  <a:outerShdw blurRad="38100" dist="38100" dir="7020000" algn="tl">
                    <a:srgbClr val="000000">
                      <a:alpha val="35000"/>
                    </a:srgbClr>
                  </a:outerShdw>
                </a:effectLst>
                <a:latin typeface="Times New Roman" pitchFamily="18" charset="0"/>
                <a:cs typeface="Times New Roman" pitchFamily="18" charset="0"/>
              </a:rPr>
              <a:t>–</a:t>
            </a:r>
          </a:p>
          <a:p>
            <a:pPr algn="ctr"/>
            <a:r>
              <a:rPr lang="ru-RU" sz="5400" b="1" cap="none" spc="0" dirty="0" smtClean="0">
                <a:ln w="24500" cmpd="dbl">
                  <a:solidFill>
                    <a:schemeClr val="tx1">
                      <a:lumMod val="95000"/>
                      <a:lumOff val="5000"/>
                    </a:schemeClr>
                  </a:solidFill>
                  <a:prstDash val="solid"/>
                  <a:miter lim="800000"/>
                </a:ln>
                <a:solidFill>
                  <a:srgbClr val="92D050"/>
                </a:solidFill>
                <a:effectLst>
                  <a:outerShdw blurRad="38100" dist="38100" dir="7020000" algn="tl">
                    <a:srgbClr val="000000">
                      <a:alpha val="35000"/>
                    </a:srgbClr>
                  </a:outerShdw>
                </a:effectLst>
                <a:latin typeface="Times New Roman" pitchFamily="18" charset="0"/>
                <a:cs typeface="Times New Roman" pitchFamily="18" charset="0"/>
              </a:rPr>
              <a:t>           Родину </a:t>
            </a:r>
            <a:r>
              <a:rPr lang="ru-RU" sz="5400" b="1" cap="none" spc="0" dirty="0">
                <a:ln w="24500" cmpd="dbl">
                  <a:solidFill>
                    <a:schemeClr val="tx1">
                      <a:lumMod val="95000"/>
                      <a:lumOff val="5000"/>
                    </a:schemeClr>
                  </a:solidFill>
                  <a:prstDash val="solid"/>
                  <a:miter lim="800000"/>
                </a:ln>
                <a:solidFill>
                  <a:srgbClr val="92D050"/>
                </a:solidFill>
                <a:effectLst>
                  <a:outerShdw blurRad="38100" dist="38100" dir="7020000" algn="tl">
                    <a:srgbClr val="000000">
                      <a:alpha val="35000"/>
                    </a:srgbClr>
                  </a:outerShdw>
                </a:effectLst>
                <a:latin typeface="Times New Roman" pitchFamily="18" charset="0"/>
                <a:cs typeface="Times New Roman" pitchFamily="18" charset="0"/>
              </a:rPr>
              <a:t>защищать</a:t>
            </a:r>
            <a:endParaRPr lang="ru-RU" sz="5400" b="1" cap="none" spc="0" dirty="0">
              <a:ln w="24500" cmpd="dbl">
                <a:solidFill>
                  <a:schemeClr val="tx1">
                    <a:lumMod val="95000"/>
                    <a:lumOff val="5000"/>
                  </a:schemeClr>
                </a:solidFill>
                <a:prstDash val="solid"/>
                <a:miter lim="800000"/>
              </a:ln>
              <a:solidFill>
                <a:srgbClr val="92D05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2057006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1267</Words>
  <Application>Microsoft Office PowerPoint</Application>
  <PresentationFormat>Экран (4:3)</PresentationFormat>
  <Paragraphs>58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История праздника в СССР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cp:revision>
  <dcterms:created xsi:type="dcterms:W3CDTF">2019-03-10T10:23:33Z</dcterms:created>
  <dcterms:modified xsi:type="dcterms:W3CDTF">2019-03-10T12:00:12Z</dcterms:modified>
</cp:coreProperties>
</file>